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60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9202"/>
    <a:srgbClr val="007033"/>
    <a:srgbClr val="FFCC66"/>
    <a:srgbClr val="990099"/>
    <a:srgbClr val="CC0099"/>
    <a:srgbClr val="6C1A00"/>
    <a:srgbClr val="00AACC"/>
    <a:srgbClr val="5EEC3C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50" autoAdjust="0"/>
    <p:restoredTop sz="94660"/>
  </p:normalViewPr>
  <p:slideViewPr>
    <p:cSldViewPr>
      <p:cViewPr>
        <p:scale>
          <a:sx n="86" d="100"/>
          <a:sy n="86" d="100"/>
        </p:scale>
        <p:origin x="-828" y="-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6F4E8-9666-4639-B53D-BEAE413CB7E6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33A5E-831E-44E9-9369-2240D6847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413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33A5E-831E-44E9-9369-2240D68476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17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33A5E-831E-44E9-9369-2240D68476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17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24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07080" y="2571750"/>
            <a:ext cx="7635250" cy="137434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1350110"/>
            <a:ext cx="8093365" cy="1221640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rgbClr val="FE920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</a:p>
          <a:p>
            <a:r>
              <a:rPr lang="en-US" dirty="0"/>
              <a:t>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="" xmlns:a16="http://schemas.microsoft.com/office/drawing/2014/main" id="{4DB05613-D0E8-46FD-856A-ADC6FBAA3F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8470"/>
            <a:ext cx="8246070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FE920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350110"/>
            <a:ext cx="8246070" cy="3512212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433880"/>
            <a:ext cx="656631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E920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044700"/>
            <a:ext cx="6566315" cy="3511061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8470"/>
            <a:ext cx="794065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FE920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481109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1960930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481109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960930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5E04209-DEBC-40FA-987E-F4B99B2DC4D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7410" y="1"/>
            <a:ext cx="4236098" cy="1655520"/>
          </a:xfrm>
        </p:spPr>
        <p:txBody>
          <a:bodyPr>
            <a:normAutofit/>
          </a:bodyPr>
          <a:lstStyle/>
          <a:p>
            <a:r>
              <a:rPr lang="en-US" sz="2800" dirty="0"/>
              <a:t>The New World of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Media </a:t>
            </a:r>
            <a:r>
              <a:rPr lang="en-US" sz="2800" dirty="0"/>
              <a:t>Presentation</a:t>
            </a:r>
            <a:r>
              <a:rPr lang="en-US" sz="2800" dirty="0" smtClean="0"/>
              <a:t>:</a:t>
            </a:r>
            <a:br>
              <a:rPr lang="en-US" sz="2800" dirty="0" smtClean="0"/>
            </a:br>
            <a:r>
              <a:rPr lang="en-US" sz="2800" dirty="0" smtClean="0"/>
              <a:t> </a:t>
            </a:r>
            <a:r>
              <a:rPr lang="en-US" sz="2800" dirty="0"/>
              <a:t>Academia Meets Reality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3640684"/>
            <a:ext cx="9144000" cy="1502815"/>
          </a:xfrm>
        </p:spPr>
        <p:txBody>
          <a:bodyPr anchor="b">
            <a:normAutofit fontScale="25000" lnSpcReduction="2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	</a:t>
            </a:r>
            <a:r>
              <a:rPr lang="en-US" sz="6400" b="1" dirty="0" smtClean="0">
                <a:solidFill>
                  <a:schemeClr val="bg1"/>
                </a:solidFill>
              </a:rPr>
              <a:t> </a:t>
            </a:r>
            <a:r>
              <a:rPr lang="en-US" sz="6400" b="1" dirty="0">
                <a:solidFill>
                  <a:schemeClr val="tx2">
                    <a:lumMod val="75000"/>
                  </a:schemeClr>
                </a:solidFill>
              </a:rPr>
              <a:t>B</a:t>
            </a:r>
            <a:r>
              <a:rPr lang="en-US" sz="6400" b="1" dirty="0" smtClean="0">
                <a:solidFill>
                  <a:schemeClr val="tx2">
                    <a:lumMod val="75000"/>
                  </a:schemeClr>
                </a:solidFill>
              </a:rPr>
              <a:t>y</a:t>
            </a:r>
            <a:r>
              <a:rPr lang="en-US" sz="6400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8000" b="1" dirty="0" smtClean="0">
                <a:solidFill>
                  <a:schemeClr val="tx2">
                    <a:lumMod val="75000"/>
                  </a:schemeClr>
                </a:solidFill>
              </a:rPr>
              <a:t>Dr. Ngozi </a:t>
            </a:r>
            <a:r>
              <a:rPr lang="en-US" sz="8000" b="1" dirty="0">
                <a:solidFill>
                  <a:schemeClr val="tx2">
                    <a:lumMod val="75000"/>
                  </a:schemeClr>
                </a:solidFill>
              </a:rPr>
              <a:t>Okpara </a:t>
            </a:r>
            <a:endParaRPr lang="en-US" sz="8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8000" dirty="0" smtClean="0">
                <a:solidFill>
                  <a:schemeClr val="bg1"/>
                </a:solidFill>
              </a:rPr>
              <a:t>28/09/2021</a:t>
            </a:r>
            <a:endParaRPr lang="en-US" sz="8000" dirty="0">
              <a:solidFill>
                <a:schemeClr val="bg1"/>
              </a:solidFill>
            </a:endParaRPr>
          </a:p>
          <a:p>
            <a:r>
              <a:rPr lang="en-US" sz="8000" dirty="0">
                <a:solidFill>
                  <a:schemeClr val="bg1"/>
                </a:solidFill>
              </a:rPr>
              <a:t>nokpara@pau.edu.ng</a:t>
            </a:r>
          </a:p>
          <a:p>
            <a:r>
              <a:rPr lang="en-US" sz="8000" dirty="0">
                <a:solidFill>
                  <a:schemeClr val="bg1"/>
                </a:solidFill>
              </a:rPr>
              <a:t>+2348023034916</a:t>
            </a:r>
          </a:p>
          <a:p>
            <a:endParaRPr lang="en-US" sz="8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128470"/>
            <a:ext cx="6566315" cy="610820"/>
          </a:xfrm>
        </p:spPr>
        <p:txBody>
          <a:bodyPr>
            <a:normAutofit/>
          </a:bodyPr>
          <a:lstStyle/>
          <a:p>
            <a:r>
              <a:rPr lang="en-US" sz="2800" dirty="0"/>
              <a:t>The academia and the contemporary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044700"/>
            <a:ext cx="7024430" cy="397033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Evidence from literature  reveals that </a:t>
            </a:r>
            <a:r>
              <a:rPr lang="en-US" b="1" i="1" dirty="0">
                <a:solidFill>
                  <a:schemeClr val="tx2">
                    <a:lumMod val="50000"/>
                  </a:schemeClr>
                </a:solidFill>
              </a:rPr>
              <a:t>there is a gap between industry needs and research output of academics</a:t>
            </a:r>
          </a:p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Practitioners do not access academic literature they do  not  see  any  </a:t>
            </a:r>
            <a:r>
              <a:rPr lang="en-US" b="1" i="1" dirty="0">
                <a:solidFill>
                  <a:schemeClr val="tx2">
                    <a:lumMod val="50000"/>
                  </a:schemeClr>
                </a:solidFill>
              </a:rPr>
              <a:t>direct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benefit</a:t>
            </a:r>
          </a:p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The  manner  in  which  academic  literature  is  structured makes it burdensome for practitioners to read 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b="1" i="1" dirty="0">
                <a:solidFill>
                  <a:schemeClr val="tx2">
                    <a:lumMod val="50000"/>
                  </a:schemeClr>
                </a:solidFill>
              </a:rPr>
              <a:t>Academic reward and career progression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is a  serious  barrier  to  </a:t>
            </a:r>
            <a:r>
              <a:rPr lang="en-US" b="1" i="1" dirty="0">
                <a:solidFill>
                  <a:schemeClr val="tx2">
                    <a:lumMod val="50000"/>
                  </a:schemeClr>
                </a:solidFill>
              </a:rPr>
              <a:t>research  relevance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–again academics  do  not often publish  in  the  industry/practitioner  publications  as  there  are  no  career  rewards  in  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1111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33830"/>
            <a:ext cx="6566315" cy="572644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The new world of media: academia meets reality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2115160" y="739290"/>
            <a:ext cx="6719020" cy="6108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Realities compel academia and media to work together for the common good</a:t>
            </a:r>
            <a:endParaRPr lang="en-US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2115160" y="1655520"/>
            <a:ext cx="6719020" cy="6108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Alignment of curriculum with media industry requirements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128720" y="2571750"/>
            <a:ext cx="6719020" cy="6108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Emphasis on skill-based education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115160" y="3487980"/>
            <a:ext cx="6719020" cy="6108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Workplace exposure </a:t>
            </a:r>
            <a:r>
              <a:rPr lang="en-US" sz="2000" i="1" dirty="0"/>
              <a:t>through </a:t>
            </a:r>
            <a:r>
              <a:rPr lang="en-US" sz="2000" b="1" i="1" dirty="0"/>
              <a:t>internships, </a:t>
            </a:r>
            <a:r>
              <a:rPr lang="en-US" sz="2000" b="1" i="1" dirty="0" smtClean="0"/>
              <a:t>real</a:t>
            </a:r>
            <a:r>
              <a:rPr lang="en-US" sz="2000" b="1" i="1" dirty="0" smtClean="0"/>
              <a:t> </a:t>
            </a:r>
            <a:r>
              <a:rPr lang="en-US" sz="2000" b="1" i="1" dirty="0"/>
              <a:t>projects, corporate relations, etc</a:t>
            </a:r>
            <a:r>
              <a:rPr lang="en-US" sz="2000" i="1" dirty="0"/>
              <a:t>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128720" y="4403905"/>
            <a:ext cx="6719020" cy="6108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Up-skilling the faculty</a:t>
            </a:r>
          </a:p>
        </p:txBody>
      </p:sp>
    </p:spTree>
    <p:extLst>
      <p:ext uri="{BB962C8B-B14F-4D97-AF65-F5344CB8AC3E}">
        <p14:creationId xmlns:p14="http://schemas.microsoft.com/office/powerpoint/2010/main" val="39099145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128470"/>
            <a:ext cx="6566315" cy="763525"/>
          </a:xfrm>
        </p:spPr>
        <p:txBody>
          <a:bodyPr>
            <a:noAutofit/>
          </a:bodyPr>
          <a:lstStyle/>
          <a:p>
            <a:r>
              <a:rPr lang="en-US" sz="2800" dirty="0"/>
              <a:t>The new world of media: academia meets reality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044700"/>
            <a:ext cx="6871725" cy="3817625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Accessing 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funding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for  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research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(e.g. how to identify available sources of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media production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or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how to </a:t>
            </a: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pitch projects 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to the right finance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) 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Putting together a good 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business proposal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(components of a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business plan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and how to put it together with supporting documentations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Legal issues– what to do on issues such as 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patents, copyrights, intellectual property,  issues of plagiarism, etc.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1024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128470"/>
            <a:ext cx="6566315" cy="610820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The new world of media: academia meets reality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891995"/>
            <a:ext cx="7177135" cy="4123035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Online business opportunities  (creativity and innovation)</a:t>
            </a:r>
          </a:p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Simple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techniques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of accounting for non accounting professionals</a:t>
            </a:r>
          </a:p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Customer care/service skills, creative distribution channels, cost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structures, etc.</a:t>
            </a:r>
          </a:p>
          <a:p>
            <a:pPr marL="0" indent="0">
              <a:buNone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At the School of Media and Communication Pan-Atlantic University, we recognize all these and so we offer the type of education that equips human persons to get the type of tailor-made education necessary to their fulfilment which is based on conceptual and practical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dimensions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9650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Thank you!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015" y="14780"/>
            <a:ext cx="8246070" cy="916230"/>
          </a:xfrm>
        </p:spPr>
        <p:txBody>
          <a:bodyPr>
            <a:normAutofit fontScale="90000"/>
          </a:bodyPr>
          <a:lstStyle/>
          <a:p>
            <a:r>
              <a:rPr lang="en-US" dirty="0"/>
              <a:t>The changing world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Media industry is undergoing an accelerated pace of change driven by factors such 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as proliferation of digital platforms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which have influenced media 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narratives, reports, frames, conversations/discourses, images, etc</a:t>
            </a: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Media industry’s transition from traditional to the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digital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has impact on marketing, advertising, innovation, economic &amp; social activities (esp.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entertainment media) </a:t>
            </a: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In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many cases, the speed of adoption of these changes by 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media consumers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have exceeded the ability to process the impact of these changes on 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individuals and the society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5" y="128470"/>
            <a:ext cx="6566315" cy="878054"/>
          </a:xfrm>
        </p:spPr>
        <p:txBody>
          <a:bodyPr>
            <a:noAutofit/>
          </a:bodyPr>
          <a:lstStyle/>
          <a:p>
            <a:r>
              <a:rPr lang="en-US" sz="2800" dirty="0"/>
              <a:t>Contemporary issues in the media </a:t>
            </a:r>
            <a:r>
              <a:rPr lang="en-US" sz="2800" dirty="0" smtClean="0"/>
              <a:t>landscape:</a:t>
            </a:r>
            <a:endParaRPr lang="en-US" sz="2800" dirty="0"/>
          </a:p>
        </p:txBody>
      </p:sp>
      <p:sp>
        <p:nvSpPr>
          <p:cNvPr id="3" name="Rounded Rectangle 2"/>
          <p:cNvSpPr/>
          <p:nvPr/>
        </p:nvSpPr>
        <p:spPr>
          <a:xfrm>
            <a:off x="2128720" y="1350110"/>
            <a:ext cx="3206805" cy="36649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793641" y="1350110"/>
            <a:ext cx="3206804" cy="36649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28719" y="1655520"/>
            <a:ext cx="320680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i="1" dirty="0" smtClean="0"/>
              <a:t>Digitization/digitalization</a:t>
            </a:r>
            <a:endParaRPr lang="en-US" sz="2000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Enhanced knowledge of ethics and human </a:t>
            </a:r>
            <a:r>
              <a:rPr lang="en-US" sz="2000" dirty="0" smtClean="0"/>
              <a:t>rights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Migration/travelling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Cultural </a:t>
            </a:r>
            <a:r>
              <a:rPr lang="en-US" sz="2000" dirty="0"/>
              <a:t>integration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Improvement in knowledge </a:t>
            </a:r>
            <a:r>
              <a:rPr lang="en-US" sz="2000" dirty="0" smtClean="0"/>
              <a:t>economy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Emotional intelligence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err="1" smtClean="0"/>
          </a:p>
        </p:txBody>
      </p:sp>
      <p:sp>
        <p:nvSpPr>
          <p:cNvPr id="8" name="TextBox 7"/>
          <p:cNvSpPr txBox="1"/>
          <p:nvPr/>
        </p:nvSpPr>
        <p:spPr>
          <a:xfrm>
            <a:off x="5793641" y="1655520"/>
            <a:ext cx="320680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Effects of information </a:t>
            </a:r>
            <a:r>
              <a:rPr lang="en-US" sz="2000" dirty="0" smtClean="0"/>
              <a:t>(i.e. </a:t>
            </a:r>
            <a:r>
              <a:rPr lang="en-US" sz="2000" dirty="0"/>
              <a:t>m</a:t>
            </a:r>
            <a:r>
              <a:rPr lang="en-US" sz="2000" dirty="0" smtClean="0"/>
              <a:t>ore </a:t>
            </a:r>
            <a:r>
              <a:rPr lang="en-US" sz="2000" dirty="0"/>
              <a:t>access to information)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Fourth industrial revolution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i="1" dirty="0"/>
              <a:t>Artificial intelligence, robotics and the future of  the media </a:t>
            </a:r>
            <a:r>
              <a:rPr lang="en-US" sz="2000" b="1" i="1" dirty="0" smtClean="0"/>
              <a:t>industry</a:t>
            </a:r>
            <a:endParaRPr lang="en-US" sz="20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Social </a:t>
            </a:r>
            <a:r>
              <a:rPr lang="en-US" sz="2000" dirty="0" smtClean="0"/>
              <a:t>interactions </a:t>
            </a: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</a:t>
            </a:r>
            <a:r>
              <a:rPr lang="en-US" sz="2000" dirty="0" smtClean="0"/>
              <a:t>tc</a:t>
            </a:r>
            <a:r>
              <a:rPr lang="en-US" sz="2000" dirty="0"/>
              <a:t>.</a:t>
            </a:r>
          </a:p>
          <a:p>
            <a:endParaRPr lang="en-US" sz="2000" dirty="0" err="1" smtClean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015" y="14780"/>
            <a:ext cx="8246070" cy="916230"/>
          </a:xfrm>
        </p:spPr>
        <p:txBody>
          <a:bodyPr>
            <a:normAutofit fontScale="90000"/>
          </a:bodyPr>
          <a:lstStyle/>
          <a:p>
            <a:r>
              <a:rPr lang="en-US" dirty="0"/>
              <a:t>Contemporary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issues</a:t>
            </a:r>
            <a:r>
              <a:rPr lang="en-US" dirty="0"/>
              <a:t>… </a:t>
            </a:r>
            <a:r>
              <a:rPr lang="en-US" dirty="0" smtClean="0"/>
              <a:t>COVID-19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ntertainment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media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industry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continues to be disrupted by COVID-19, and it may fundamentally change it forever in ways such as reduction 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in ad-spend, sponsorship, increase in OTT platforms, </a:t>
            </a:r>
            <a:r>
              <a:rPr lang="en-US" sz="2400" b="1" i="1" dirty="0" smtClean="0">
                <a:solidFill>
                  <a:schemeClr val="tx2">
                    <a:lumMod val="75000"/>
                  </a:schemeClr>
                </a:solidFill>
              </a:rPr>
              <a:t>consumption, production, etc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Coronavirus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is still impacting every aspect of our lives and whilst we make every effort to find a strategy back to normality uncertainty still abound</a:t>
            </a:r>
          </a:p>
          <a:p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240511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mclib\Desktop\artificial_intelligence_machine_learning_network_thinkstock_671750598-100724432-large.jpg"/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739" b="15508"/>
          <a:stretch/>
        </p:blipFill>
        <p:spPr bwMode="auto">
          <a:xfrm flipH="1">
            <a:off x="-35965" y="-89520"/>
            <a:ext cx="9305855" cy="523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-35965" y="-77376"/>
            <a:ext cx="6135015" cy="8166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43554" y="1808225"/>
            <a:ext cx="6108201" cy="320680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96261" y="1971592"/>
            <a:ext cx="580279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Artificial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intelligence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The link to immediacy and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personalization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of content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A possible threat to human jobs?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Virtual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Reality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Live streaming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The challenge of cyber-security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The need for improved connectivity –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5G, 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tc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endParaRPr lang="en-US" sz="2000" b="1" dirty="0" err="1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35964" y="0"/>
            <a:ext cx="6593130" cy="572644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6"/>
                </a:solidFill>
              </a:rPr>
              <a:t>The Future of Media is Technology</a:t>
            </a:r>
          </a:p>
        </p:txBody>
      </p:sp>
    </p:spTree>
    <p:extLst>
      <p:ext uri="{BB962C8B-B14F-4D97-AF65-F5344CB8AC3E}">
        <p14:creationId xmlns:p14="http://schemas.microsoft.com/office/powerpoint/2010/main" val="8252690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281176"/>
            <a:ext cx="6566315" cy="610820"/>
          </a:xfrm>
        </p:spPr>
        <p:txBody>
          <a:bodyPr>
            <a:normAutofit fontScale="90000"/>
          </a:bodyPr>
          <a:lstStyle/>
          <a:p>
            <a:r>
              <a:rPr lang="en-US" dirty="0"/>
              <a:t>Producers should communicate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198559"/>
            <a:ext cx="6566315" cy="3511061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A greater focus on and demand for authenticity</a:t>
            </a: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Purpose</a:t>
            </a: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Accountability</a:t>
            </a: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Concern for social issues – taking a stand</a:t>
            </a: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The need to demonstrate social and cultural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relevance 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E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tc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817683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0"/>
            <a:ext cx="6566315" cy="891995"/>
          </a:xfrm>
        </p:spPr>
        <p:txBody>
          <a:bodyPr>
            <a:noAutofit/>
          </a:bodyPr>
          <a:lstStyle/>
          <a:p>
            <a:r>
              <a:rPr lang="en-US" sz="2800" dirty="0"/>
              <a:t>More demand for improved content creation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891996"/>
            <a:ext cx="7177135" cy="4251504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The need to improve creative </a:t>
            </a:r>
            <a:r>
              <a:rPr lang="en-US" b="1" i="1" dirty="0">
                <a:solidFill>
                  <a:schemeClr val="tx2">
                    <a:lumMod val="50000"/>
                  </a:schemeClr>
                </a:solidFill>
              </a:rPr>
              <a:t>skill 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</a:rPr>
              <a:t>sets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Rise of video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communications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Improved storytelling</a:t>
            </a:r>
          </a:p>
          <a:p>
            <a:r>
              <a:rPr lang="en-US" b="1" i="1" dirty="0">
                <a:solidFill>
                  <a:schemeClr val="tx2">
                    <a:lumMod val="50000"/>
                  </a:schemeClr>
                </a:solidFill>
              </a:rPr>
              <a:t>Interactive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audio and podcasts</a:t>
            </a:r>
          </a:p>
          <a:p>
            <a:r>
              <a:rPr lang="en-US" b="1" i="1" dirty="0" err="1">
                <a:solidFill>
                  <a:schemeClr val="tx2">
                    <a:lumMod val="50000"/>
                  </a:schemeClr>
                </a:solidFill>
              </a:rPr>
              <a:t>Microtargeting</a:t>
            </a:r>
            <a:r>
              <a:rPr lang="en-US" b="1" i="1" dirty="0">
                <a:solidFill>
                  <a:schemeClr val="tx2">
                    <a:lumMod val="50000"/>
                  </a:schemeClr>
                </a:solidFill>
              </a:rPr>
              <a:t> and conversion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– targeting a dedicated group of customers or a niche audience 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There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is a greater need </a:t>
            </a:r>
            <a:r>
              <a:rPr lang="en-US" b="1" i="1" dirty="0">
                <a:solidFill>
                  <a:schemeClr val="tx2">
                    <a:lumMod val="50000"/>
                  </a:schemeClr>
                </a:solidFill>
              </a:rPr>
              <a:t>to stand out through the ability to create human 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</a:rPr>
              <a:t>connections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he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importance of critical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thinking)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6219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128470"/>
            <a:ext cx="6566315" cy="610820"/>
          </a:xfrm>
        </p:spPr>
        <p:txBody>
          <a:bodyPr>
            <a:normAutofit fontScale="90000"/>
          </a:bodyPr>
          <a:lstStyle/>
          <a:p>
            <a:r>
              <a:rPr lang="en-US" dirty="0"/>
              <a:t>Other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044700"/>
            <a:ext cx="7177135" cy="40988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The globalization of local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talent</a:t>
            </a:r>
          </a:p>
          <a:p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The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dominance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of social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media</a:t>
            </a:r>
          </a:p>
          <a:p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“People are becoming increasingly reliant on social media for everything they do, from seeking information to entertainment to communication to services and now to commerce.” (2021 Social Media Trends Report | Ogilvy)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01678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128470"/>
            <a:ext cx="6566315" cy="763525"/>
          </a:xfrm>
        </p:spPr>
        <p:txBody>
          <a:bodyPr>
            <a:normAutofit/>
          </a:bodyPr>
          <a:lstStyle/>
          <a:p>
            <a:r>
              <a:rPr lang="en-US" sz="3200" dirty="0"/>
              <a:t>Other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891996"/>
            <a:ext cx="7177135" cy="4251504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 smtClean="0">
                <a:solidFill>
                  <a:schemeClr val="tx2">
                    <a:lumMod val="50000"/>
                  </a:schemeClr>
                </a:solidFill>
              </a:rPr>
              <a:t>“Employment </a:t>
            </a:r>
            <a:r>
              <a:rPr lang="en-US" sz="9600" dirty="0">
                <a:solidFill>
                  <a:schemeClr val="tx2">
                    <a:lumMod val="50000"/>
                  </a:schemeClr>
                </a:solidFill>
              </a:rPr>
              <a:t>in media and communication occupations is projected to grow 14 percent from 2020 to 2030, faster than the average for all occupations, and will result in about 151,500 new jobs</a:t>
            </a:r>
            <a:r>
              <a:rPr lang="en-US" sz="9600" dirty="0" smtClean="0">
                <a:solidFill>
                  <a:schemeClr val="tx2">
                    <a:lumMod val="50000"/>
                  </a:schemeClr>
                </a:solidFill>
              </a:rPr>
              <a:t>.”</a:t>
            </a:r>
            <a:endParaRPr lang="en-US" sz="9600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96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9600" dirty="0" smtClean="0">
                <a:solidFill>
                  <a:schemeClr val="tx2">
                    <a:lumMod val="50000"/>
                  </a:schemeClr>
                </a:solidFill>
              </a:rPr>
              <a:t>“</a:t>
            </a:r>
            <a:r>
              <a:rPr lang="en-US" sz="9600" dirty="0">
                <a:solidFill>
                  <a:schemeClr val="tx2">
                    <a:lumMod val="50000"/>
                  </a:schemeClr>
                </a:solidFill>
              </a:rPr>
              <a:t>Demand for media and communication occupations is expected to arise from the need to </a:t>
            </a:r>
            <a:r>
              <a:rPr lang="en-US" sz="9600" b="1" i="1" dirty="0">
                <a:solidFill>
                  <a:schemeClr val="tx2">
                    <a:lumMod val="50000"/>
                  </a:schemeClr>
                </a:solidFill>
              </a:rPr>
              <a:t>create, edit, translate, and disseminate information through a variety of different platforms.” </a:t>
            </a:r>
          </a:p>
          <a:p>
            <a:endParaRPr lang="en-US" sz="8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371600" lvl="3" indent="0">
              <a:buNone/>
            </a:pPr>
            <a:r>
              <a:rPr lang="en-US" sz="5500" b="1" dirty="0" smtClean="0">
                <a:solidFill>
                  <a:schemeClr val="tx2">
                    <a:lumMod val="50000"/>
                  </a:schemeClr>
                </a:solidFill>
              </a:rPr>
              <a:t>(Media </a:t>
            </a:r>
            <a:r>
              <a:rPr lang="en-US" sz="5500" b="1" dirty="0">
                <a:solidFill>
                  <a:schemeClr val="tx2">
                    <a:lumMod val="50000"/>
                  </a:schemeClr>
                </a:solidFill>
              </a:rPr>
              <a:t>and Communication Occupations : Occupational Outlook Handbook: : U.S. Bureau of Labor Statistics (bls.gov))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8688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783</Words>
  <Application>Microsoft Office PowerPoint</Application>
  <PresentationFormat>On-screen Show (16:9)</PresentationFormat>
  <Paragraphs>95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The New World of  Media Presentation:  Academia Meets Reality</vt:lpstr>
      <vt:lpstr>The changing world  of media</vt:lpstr>
      <vt:lpstr>Contemporary issues in the media landscape:</vt:lpstr>
      <vt:lpstr>Contemporary  issues… COVID-19</vt:lpstr>
      <vt:lpstr>The Future of Media is Technology</vt:lpstr>
      <vt:lpstr>Producers should communicate values</vt:lpstr>
      <vt:lpstr>More demand for improved content creation</vt:lpstr>
      <vt:lpstr>Other points</vt:lpstr>
      <vt:lpstr>Other points</vt:lpstr>
      <vt:lpstr>The academia and the contemporary issues</vt:lpstr>
      <vt:lpstr>The new world of media: academia meets reality</vt:lpstr>
      <vt:lpstr>The new world of media: academia meets reality</vt:lpstr>
      <vt:lpstr>The new world of media: academia meets reality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Windows User</cp:lastModifiedBy>
  <cp:revision>151</cp:revision>
  <dcterms:created xsi:type="dcterms:W3CDTF">2013-08-21T19:17:07Z</dcterms:created>
  <dcterms:modified xsi:type="dcterms:W3CDTF">2021-09-27T15:14:28Z</dcterms:modified>
</cp:coreProperties>
</file>